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61" r:id="rId3"/>
    <p:sldId id="265" r:id="rId4"/>
    <p:sldId id="262" r:id="rId5"/>
    <p:sldId id="264" r:id="rId6"/>
    <p:sldId id="266" r:id="rId7"/>
    <p:sldId id="273" r:id="rId8"/>
    <p:sldId id="274" r:id="rId9"/>
    <p:sldId id="275" r:id="rId10"/>
    <p:sldId id="276" r:id="rId11"/>
    <p:sldId id="267" r:id="rId12"/>
    <p:sldId id="268"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33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a:t>Kliknutím lze upravit styl.</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30" name="Date Placeholder 29"/>
          <p:cNvSpPr>
            <a:spLocks noGrp="1"/>
          </p:cNvSpPr>
          <p:nvPr>
            <p:ph type="dt" sz="half" idx="10"/>
          </p:nvPr>
        </p:nvSpPr>
        <p:spPr/>
        <p:txBody>
          <a:bodyPr/>
          <a:lstStyle/>
          <a:p>
            <a:fld id="{492964A4-1FF7-4904-AD84-16969784DA01}" type="datetimeFigureOut">
              <a:rPr lang="cs-CZ" smtClean="0"/>
              <a:t>06.12.2020</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ED11F565-D5D5-4FEC-98B6-6EC441B1375D}"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Kliknutím lze upravit styl.</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492964A4-1FF7-4904-AD84-16969784DA01}" type="datetimeFigureOut">
              <a:rPr lang="cs-CZ" smtClean="0"/>
              <a:t>06.12.2020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D11F565-D5D5-4FEC-98B6-6EC441B1375D}"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cs-CZ"/>
              <a:t>Kliknutím lze upravit styl.</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492964A4-1FF7-4904-AD84-16969784DA01}" type="datetimeFigureOut">
              <a:rPr lang="cs-CZ" smtClean="0"/>
              <a:t>06.12.2020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D11F565-D5D5-4FEC-98B6-6EC441B1375D}"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Kliknutím lze upravit styl.</a:t>
            </a:r>
            <a:endParaRPr kumimoji="0" lang="en-US"/>
          </a:p>
        </p:txBody>
      </p:sp>
      <p:sp>
        <p:nvSpPr>
          <p:cNvPr id="3" name="Content Placeholder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492964A4-1FF7-4904-AD84-16969784DA01}" type="datetimeFigureOut">
              <a:rPr lang="cs-CZ" smtClean="0"/>
              <a:t>06.12.2020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D11F565-D5D5-4FEC-98B6-6EC441B1375D}"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a:t>Kliknutím lze upravit styl.</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4" name="Date Placeholder 3"/>
          <p:cNvSpPr>
            <a:spLocks noGrp="1"/>
          </p:cNvSpPr>
          <p:nvPr>
            <p:ph type="dt" sz="half" idx="10"/>
          </p:nvPr>
        </p:nvSpPr>
        <p:spPr/>
        <p:txBody>
          <a:bodyPr/>
          <a:lstStyle/>
          <a:p>
            <a:fld id="{492964A4-1FF7-4904-AD84-16969784DA01}" type="datetimeFigureOut">
              <a:rPr lang="cs-CZ" smtClean="0"/>
              <a:t>06.12.2020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D11F565-D5D5-4FEC-98B6-6EC441B1375D}"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cs-CZ"/>
              <a:t>Kliknutím lze upravit styl.</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Date Placeholder 4"/>
          <p:cNvSpPr>
            <a:spLocks noGrp="1"/>
          </p:cNvSpPr>
          <p:nvPr>
            <p:ph type="dt" sz="half" idx="10"/>
          </p:nvPr>
        </p:nvSpPr>
        <p:spPr/>
        <p:txBody>
          <a:bodyPr/>
          <a:lstStyle/>
          <a:p>
            <a:fld id="{492964A4-1FF7-4904-AD84-16969784DA01}" type="datetimeFigureOut">
              <a:rPr lang="cs-CZ" smtClean="0"/>
              <a:t>06.12.2020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D11F565-D5D5-4FEC-98B6-6EC441B1375D}"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cs-CZ"/>
              <a:t>Kliknutím lze upravit styl.</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Date Placeholder 6"/>
          <p:cNvSpPr>
            <a:spLocks noGrp="1"/>
          </p:cNvSpPr>
          <p:nvPr>
            <p:ph type="dt" sz="half" idx="10"/>
          </p:nvPr>
        </p:nvSpPr>
        <p:spPr/>
        <p:txBody>
          <a:bodyPr/>
          <a:lstStyle/>
          <a:p>
            <a:fld id="{492964A4-1FF7-4904-AD84-16969784DA01}" type="datetimeFigureOut">
              <a:rPr lang="cs-CZ" smtClean="0"/>
              <a:t>06.12.2020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D11F565-D5D5-4FEC-98B6-6EC441B1375D}"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a:t>Kliknutím lze upravit styl.</a:t>
            </a:r>
            <a:endParaRPr kumimoji="0" lang="en-US"/>
          </a:p>
        </p:txBody>
      </p:sp>
      <p:sp>
        <p:nvSpPr>
          <p:cNvPr id="3" name="Date Placeholder 2"/>
          <p:cNvSpPr>
            <a:spLocks noGrp="1"/>
          </p:cNvSpPr>
          <p:nvPr>
            <p:ph type="dt" sz="half" idx="10"/>
          </p:nvPr>
        </p:nvSpPr>
        <p:spPr/>
        <p:txBody>
          <a:bodyPr/>
          <a:lstStyle/>
          <a:p>
            <a:fld id="{492964A4-1FF7-4904-AD84-16969784DA01}" type="datetimeFigureOut">
              <a:rPr lang="cs-CZ" smtClean="0"/>
              <a:t>06.12.2020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ED11F565-D5D5-4FEC-98B6-6EC441B1375D}"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2964A4-1FF7-4904-AD84-16969784DA01}" type="datetimeFigureOut">
              <a:rPr lang="cs-CZ" smtClean="0"/>
              <a:t>06.12.2020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ED11F565-D5D5-4FEC-98B6-6EC441B1375D}"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a:t>Kliknutím lze upravit styl.</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a:t>Kliknutím lze upravit styly předlohy textu.</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Date Placeholder 4"/>
          <p:cNvSpPr>
            <a:spLocks noGrp="1"/>
          </p:cNvSpPr>
          <p:nvPr>
            <p:ph type="dt" sz="half" idx="10"/>
          </p:nvPr>
        </p:nvSpPr>
        <p:spPr/>
        <p:txBody>
          <a:bodyPr/>
          <a:lstStyle/>
          <a:p>
            <a:fld id="{492964A4-1FF7-4904-AD84-16969784DA01}" type="datetimeFigureOut">
              <a:rPr lang="cs-CZ" smtClean="0"/>
              <a:t>06.12.2020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D11F565-D5D5-4FEC-98B6-6EC441B1375D}"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a:t>Kliknutím lze upravit styl.</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5" name="Date Placeholder 4"/>
          <p:cNvSpPr>
            <a:spLocks noGrp="1"/>
          </p:cNvSpPr>
          <p:nvPr>
            <p:ph type="dt" sz="half" idx="10"/>
          </p:nvPr>
        </p:nvSpPr>
        <p:spPr/>
        <p:txBody>
          <a:bodyPr/>
          <a:lstStyle/>
          <a:p>
            <a:fld id="{492964A4-1FF7-4904-AD84-16969784DA01}" type="datetimeFigureOut">
              <a:rPr lang="cs-CZ" smtClean="0"/>
              <a:t>06.12.2020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077200" y="6356350"/>
            <a:ext cx="609600" cy="365125"/>
          </a:xfrm>
        </p:spPr>
        <p:txBody>
          <a:bodyPr/>
          <a:lstStyle/>
          <a:p>
            <a:fld id="{ED11F565-D5D5-4FEC-98B6-6EC441B1375D}" type="slidenum">
              <a:rPr lang="cs-CZ" smtClean="0"/>
              <a:t>‹#›</a:t>
            </a:fld>
            <a:endParaRPr lang="cs-CZ"/>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a:t>Kliknutím na ikonu přidáte obrázek.</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a:t>Kliknutím lze upravit styl.</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92964A4-1FF7-4904-AD84-16969784DA01}" type="datetimeFigureOut">
              <a:rPr lang="cs-CZ" smtClean="0"/>
              <a:t>06.12.2020</a:t>
            </a:fld>
            <a:endParaRPr lang="cs-CZ"/>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D11F565-D5D5-4FEC-98B6-6EC441B1375D}" type="slidenum">
              <a:rPr lang="cs-CZ" smtClean="0"/>
              <a:t>‹#›</a:t>
            </a:fld>
            <a:endParaRPr lang="cs-CZ"/>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415880"/>
          </a:xfrm>
        </p:spPr>
        <p:txBody>
          <a:bodyPr>
            <a:normAutofit/>
          </a:bodyPr>
          <a:lstStyle/>
          <a:p>
            <a:pPr marL="0" indent="0" algn="ctr">
              <a:buNone/>
            </a:pPr>
            <a:endParaRPr lang="cs-CZ" sz="6000" b="1" dirty="0">
              <a:latin typeface="+mj-lt"/>
            </a:endParaRPr>
          </a:p>
          <a:p>
            <a:pPr marL="0" indent="0" algn="ctr">
              <a:buNone/>
            </a:pPr>
            <a:r>
              <a:rPr lang="cs-CZ" sz="6000" b="1" dirty="0">
                <a:solidFill>
                  <a:schemeClr val="bg2">
                    <a:lumMod val="50000"/>
                  </a:schemeClr>
                </a:solidFill>
                <a:latin typeface="+mj-lt"/>
              </a:rPr>
              <a:t>Charakteristika literární postavy</a:t>
            </a:r>
          </a:p>
        </p:txBody>
      </p:sp>
    </p:spTree>
    <p:extLst>
      <p:ext uri="{BB962C8B-B14F-4D97-AF65-F5344CB8AC3E}">
        <p14:creationId xmlns:p14="http://schemas.microsoft.com/office/powerpoint/2010/main" val="1666686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4F86BD00-20E0-4808-A9A8-D52D328A8383}"/>
              </a:ext>
            </a:extLst>
          </p:cNvPr>
          <p:cNvSpPr>
            <a:spLocks noGrp="1"/>
          </p:cNvSpPr>
          <p:nvPr>
            <p:ph type="title"/>
          </p:nvPr>
        </p:nvSpPr>
        <p:spPr>
          <a:xfrm>
            <a:off x="457200" y="404664"/>
            <a:ext cx="8229600" cy="720080"/>
          </a:xfrm>
        </p:spPr>
        <p:txBody>
          <a:bodyPr>
            <a:noAutofit/>
          </a:bodyPr>
          <a:lstStyle/>
          <a:p>
            <a:pPr algn="ctr"/>
            <a:r>
              <a:rPr lang="cs-CZ" sz="4800" b="1" dirty="0">
                <a:solidFill>
                  <a:schemeClr val="bg2">
                    <a:lumMod val="25000"/>
                  </a:schemeClr>
                </a:solidFill>
              </a:rPr>
              <a:t>Charakteristika literární postavy</a:t>
            </a:r>
            <a:endParaRPr lang="cs-CZ" sz="4800" b="1" dirty="0"/>
          </a:p>
        </p:txBody>
      </p:sp>
      <p:sp>
        <p:nvSpPr>
          <p:cNvPr id="3" name="Zástupný symbol pro obsah 2"/>
          <p:cNvSpPr>
            <a:spLocks noGrp="1"/>
          </p:cNvSpPr>
          <p:nvPr>
            <p:ph idx="1"/>
          </p:nvPr>
        </p:nvSpPr>
        <p:spPr>
          <a:xfrm>
            <a:off x="457200" y="1124744"/>
            <a:ext cx="8363272" cy="5400600"/>
          </a:xfrm>
        </p:spPr>
        <p:txBody>
          <a:bodyPr>
            <a:normAutofit fontScale="62500" lnSpcReduction="20000"/>
          </a:bodyPr>
          <a:lstStyle/>
          <a:p>
            <a:endParaRPr lang="cs-CZ" sz="2800" dirty="0">
              <a:latin typeface="+mj-lt"/>
            </a:endParaRPr>
          </a:p>
          <a:p>
            <a:pPr marL="0" lvl="0" indent="0">
              <a:buNone/>
            </a:pPr>
            <a:r>
              <a:rPr lang="cs-CZ" sz="3300" b="1" dirty="0">
                <a:solidFill>
                  <a:schemeClr val="bg2">
                    <a:lumMod val="50000"/>
                  </a:schemeClr>
                </a:solidFill>
                <a:latin typeface="Calibri" panose="020F0502020204030204" pitchFamily="34" charset="0"/>
                <a:cs typeface="Calibri" panose="020F0502020204030204" pitchFamily="34" charset="0"/>
              </a:rPr>
              <a:t>d) </a:t>
            </a:r>
            <a:r>
              <a:rPr lang="cs-CZ" sz="4500" b="1" dirty="0">
                <a:solidFill>
                  <a:schemeClr val="bg2">
                    <a:lumMod val="50000"/>
                  </a:schemeClr>
                </a:solidFill>
                <a:latin typeface="Calibri" panose="020F0502020204030204" pitchFamily="34" charset="0"/>
                <a:cs typeface="Calibri" panose="020F0502020204030204" pitchFamily="34" charset="0"/>
              </a:rPr>
              <a:t>Na co si dát pozor</a:t>
            </a:r>
          </a:p>
          <a:p>
            <a:pPr marL="0" indent="0">
              <a:buNone/>
            </a:pPr>
            <a:endParaRPr lang="cs-CZ" sz="4500" dirty="0">
              <a:latin typeface="Calibri" panose="020F0502020204030204" pitchFamily="34" charset="0"/>
              <a:cs typeface="Calibri" panose="020F0502020204030204" pitchFamily="34" charset="0"/>
            </a:endParaRPr>
          </a:p>
          <a:p>
            <a:pPr lvl="0"/>
            <a:r>
              <a:rPr lang="cs-CZ" sz="4500" dirty="0">
                <a:latin typeface="Calibri" panose="020F0502020204030204" pitchFamily="34" charset="0"/>
                <a:cs typeface="Calibri" panose="020F0502020204030204" pitchFamily="34" charset="0"/>
              </a:rPr>
              <a:t>Odchýlení od zadání (místo charakteristiky popis)</a:t>
            </a:r>
          </a:p>
          <a:p>
            <a:pPr marL="0" lvl="0" indent="0">
              <a:buNone/>
            </a:pPr>
            <a:endParaRPr lang="cs-CZ" sz="4500" dirty="0">
              <a:latin typeface="Calibri" panose="020F0502020204030204" pitchFamily="34" charset="0"/>
              <a:cs typeface="Calibri" panose="020F0502020204030204" pitchFamily="34" charset="0"/>
            </a:endParaRPr>
          </a:p>
          <a:p>
            <a:pPr lvl="0"/>
            <a:r>
              <a:rPr lang="cs-CZ" sz="4500" dirty="0">
                <a:latin typeface="Calibri" panose="020F0502020204030204" pitchFamily="34" charset="0"/>
                <a:cs typeface="Calibri" panose="020F0502020204030204" pitchFamily="34" charset="0"/>
              </a:rPr>
              <a:t>Málo bohatá slovní zásoba a časté opakování slov (především sloves být a mít)</a:t>
            </a:r>
          </a:p>
          <a:p>
            <a:pPr marL="0" lvl="0" indent="0">
              <a:buNone/>
            </a:pPr>
            <a:endParaRPr lang="cs-CZ" sz="4500" dirty="0">
              <a:latin typeface="Calibri" panose="020F0502020204030204" pitchFamily="34" charset="0"/>
              <a:cs typeface="Calibri" panose="020F0502020204030204" pitchFamily="34" charset="0"/>
            </a:endParaRPr>
          </a:p>
          <a:p>
            <a:pPr lvl="0"/>
            <a:r>
              <a:rPr lang="cs-CZ" sz="4500" dirty="0">
                <a:latin typeface="Calibri" panose="020F0502020204030204" pitchFamily="34" charset="0"/>
                <a:cs typeface="Calibri" panose="020F0502020204030204" pitchFamily="34" charset="0"/>
              </a:rPr>
              <a:t>Nedodržování odstavců a gramatické chyby</a:t>
            </a:r>
          </a:p>
          <a:p>
            <a:pPr marL="0" lvl="0" indent="0">
              <a:buNone/>
            </a:pPr>
            <a:endParaRPr lang="cs-CZ" sz="4500" dirty="0">
              <a:latin typeface="Calibri" panose="020F0502020204030204" pitchFamily="34" charset="0"/>
              <a:cs typeface="Calibri" panose="020F0502020204030204" pitchFamily="34" charset="0"/>
            </a:endParaRPr>
          </a:p>
          <a:p>
            <a:pPr lvl="0"/>
            <a:r>
              <a:rPr lang="cs-CZ" sz="4500" dirty="0">
                <a:latin typeface="Calibri" panose="020F0502020204030204" pitchFamily="34" charset="0"/>
                <a:cs typeface="Calibri" panose="020F0502020204030204" pitchFamily="34" charset="0"/>
              </a:rPr>
              <a:t>Přeskakování od jednoho bodu k druhému, tzn. není zachována logika textu</a:t>
            </a:r>
          </a:p>
          <a:p>
            <a:pPr marL="0" indent="0">
              <a:buNone/>
            </a:pPr>
            <a:endParaRPr lang="cs-CZ" sz="2800" dirty="0">
              <a:latin typeface="Calibri" panose="020F0502020204030204" pitchFamily="34" charset="0"/>
              <a:cs typeface="Calibri" panose="020F0502020204030204" pitchFamily="34" charset="0"/>
            </a:endParaRPr>
          </a:p>
          <a:p>
            <a:pPr marL="0" indent="0">
              <a:buNone/>
            </a:pPr>
            <a:r>
              <a:rPr lang="cs-CZ" sz="2800" dirty="0">
                <a:latin typeface="Calibri" panose="020F0502020204030204" pitchFamily="34" charset="0"/>
                <a:cs typeface="Calibri" panose="020F0502020204030204" pitchFamily="34" charset="0"/>
              </a:rPr>
              <a:t> </a:t>
            </a:r>
          </a:p>
          <a:p>
            <a:pPr marL="0" indent="0">
              <a:buNone/>
            </a:pPr>
            <a:endParaRPr lang="cs-CZ" sz="4800" b="1" dirty="0">
              <a:solidFill>
                <a:schemeClr val="bg2">
                  <a:lumMod val="2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91073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792088"/>
          </a:xfrm>
        </p:spPr>
        <p:txBody>
          <a:bodyPr>
            <a:normAutofit fontScale="90000"/>
          </a:bodyPr>
          <a:lstStyle/>
          <a:p>
            <a:pPr algn="ctr"/>
            <a:r>
              <a:rPr lang="cs-CZ" dirty="0"/>
              <a:t> </a:t>
            </a:r>
            <a:r>
              <a:rPr lang="cs-CZ" sz="5300" b="1" dirty="0"/>
              <a:t>Nabídka jazykových prostředků</a:t>
            </a:r>
          </a:p>
        </p:txBody>
      </p:sp>
      <p:sp>
        <p:nvSpPr>
          <p:cNvPr id="3" name="Zástupný symbol pro obsah 2"/>
          <p:cNvSpPr>
            <a:spLocks noGrp="1"/>
          </p:cNvSpPr>
          <p:nvPr>
            <p:ph idx="1"/>
          </p:nvPr>
        </p:nvSpPr>
        <p:spPr/>
        <p:txBody>
          <a:bodyPr>
            <a:normAutofit/>
          </a:bodyPr>
          <a:lstStyle/>
          <a:p>
            <a:r>
              <a:rPr lang="cs-CZ" sz="2800" dirty="0">
                <a:latin typeface="Calibri" panose="020F0502020204030204" pitchFamily="34" charset="0"/>
                <a:cs typeface="Calibri" panose="020F0502020204030204" pitchFamily="34" charset="0"/>
              </a:rPr>
              <a:t>Má za ušima. </a:t>
            </a:r>
          </a:p>
          <a:p>
            <a:r>
              <a:rPr lang="cs-CZ" sz="2800" dirty="0">
                <a:latin typeface="Calibri" panose="020F0502020204030204" pitchFamily="34" charset="0"/>
                <a:cs typeface="Calibri" panose="020F0502020204030204" pitchFamily="34" charset="0"/>
              </a:rPr>
              <a:t>Hraje první housle /prim/.</a:t>
            </a:r>
          </a:p>
          <a:p>
            <a:r>
              <a:rPr lang="cs-CZ" sz="2800" dirty="0">
                <a:latin typeface="Calibri" panose="020F0502020204030204" pitchFamily="34" charset="0"/>
                <a:cs typeface="Calibri" panose="020F0502020204030204" pitchFamily="34" charset="0"/>
              </a:rPr>
              <a:t>Vypadá, že neumí do deseti počítat .</a:t>
            </a:r>
          </a:p>
          <a:p>
            <a:r>
              <a:rPr lang="cs-CZ" sz="2800" dirty="0">
                <a:latin typeface="Calibri" panose="020F0502020204030204" pitchFamily="34" charset="0"/>
                <a:cs typeface="Calibri" panose="020F0502020204030204" pitchFamily="34" charset="0"/>
              </a:rPr>
              <a:t>Žije si jako v bavlnce.</a:t>
            </a:r>
          </a:p>
          <a:p>
            <a:r>
              <a:rPr lang="cs-CZ" sz="2800" dirty="0">
                <a:latin typeface="Calibri" panose="020F0502020204030204" pitchFamily="34" charset="0"/>
                <a:cs typeface="Calibri" panose="020F0502020204030204" pitchFamily="34" charset="0"/>
              </a:rPr>
              <a:t>Zvládá to levou rukou. </a:t>
            </a:r>
          </a:p>
          <a:p>
            <a:r>
              <a:rPr lang="cs-CZ" sz="2800" dirty="0">
                <a:latin typeface="Calibri" panose="020F0502020204030204" pitchFamily="34" charset="0"/>
                <a:cs typeface="Calibri" panose="020F0502020204030204" pitchFamily="34" charset="0"/>
              </a:rPr>
              <a:t>Co na srdci, to na jazyku. </a:t>
            </a:r>
          </a:p>
          <a:p>
            <a:r>
              <a:rPr lang="cs-CZ" sz="2800" dirty="0">
                <a:latin typeface="Calibri" panose="020F0502020204030204" pitchFamily="34" charset="0"/>
                <a:cs typeface="Calibri" panose="020F0502020204030204" pitchFamily="34" charset="0"/>
              </a:rPr>
              <a:t>Pro korunu by si nechal koleno vrtat. </a:t>
            </a:r>
          </a:p>
          <a:p>
            <a:r>
              <a:rPr lang="cs-CZ" sz="2800" dirty="0">
                <a:latin typeface="Calibri" panose="020F0502020204030204" pitchFamily="34" charset="0"/>
                <a:cs typeface="Calibri" panose="020F0502020204030204" pitchFamily="34" charset="0"/>
              </a:rPr>
              <a:t>Je kam vítr, tam plášť. </a:t>
            </a:r>
          </a:p>
          <a:p>
            <a:endParaRPr lang="cs-CZ" sz="2800" dirty="0"/>
          </a:p>
        </p:txBody>
      </p:sp>
    </p:spTree>
    <p:extLst>
      <p:ext uri="{BB962C8B-B14F-4D97-AF65-F5344CB8AC3E}">
        <p14:creationId xmlns:p14="http://schemas.microsoft.com/office/powerpoint/2010/main" val="2965598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636680"/>
          </a:xfrm>
        </p:spPr>
        <p:txBody>
          <a:bodyPr>
            <a:noAutofit/>
          </a:bodyPr>
          <a:lstStyle/>
          <a:p>
            <a:pPr algn="ctr"/>
            <a:r>
              <a:rPr lang="cs-CZ" sz="4000" b="1" dirty="0"/>
              <a:t>Vlastnosti</a:t>
            </a:r>
          </a:p>
        </p:txBody>
      </p:sp>
      <p:sp>
        <p:nvSpPr>
          <p:cNvPr id="3" name="Zástupný symbol pro obsah 2"/>
          <p:cNvSpPr>
            <a:spLocks noGrp="1"/>
          </p:cNvSpPr>
          <p:nvPr>
            <p:ph idx="1"/>
          </p:nvPr>
        </p:nvSpPr>
        <p:spPr>
          <a:xfrm>
            <a:off x="457200" y="1484784"/>
            <a:ext cx="8229600" cy="5184576"/>
          </a:xfrm>
        </p:spPr>
        <p:txBody>
          <a:bodyPr>
            <a:normAutofit fontScale="92500"/>
          </a:bodyPr>
          <a:lstStyle/>
          <a:p>
            <a:r>
              <a:rPr lang="cs-CZ" sz="2800" dirty="0">
                <a:latin typeface="Calibri" panose="020F0502020204030204" pitchFamily="34" charset="0"/>
                <a:cs typeface="Calibri" panose="020F0502020204030204" pitchFamily="34" charset="0"/>
              </a:rPr>
              <a:t>baculatý, černooký, drobný, hnědovlasý, hubený, malý, mrňavý, nahrbený, obézní, plavovlasý, plešatý, silný, slabý, sportovní, statný,  štíhlý, svalnatý, tlustý, urostlý, ušatý, útlý, velký, vysoký, vzpřímený, vzrostlý, vytáhlý, zamračený </a:t>
            </a:r>
          </a:p>
          <a:p>
            <a:r>
              <a:rPr lang="cs-CZ" sz="2800" dirty="0">
                <a:latin typeface="Calibri" panose="020F0502020204030204" pitchFamily="34" charset="0"/>
                <a:cs typeface="Calibri" panose="020F0502020204030204" pitchFamily="34" charset="0"/>
              </a:rPr>
              <a:t>apatický, bázlivý, bojácný, čilý, dotěrný, dovedný, drzý, energický, hbitý, hněvivý, hodný, hrubý, jemný, kamarádský, klidný,  lakomý, laskavý, lenivý, lhostejný,  milý, moudrý,  naivní, nápaditý, nepořádný, nešikovný, nezodpovědný, ochotný, opatrný, odvážný, pánovitý, pečlivý, plachý, pravdomluvný, pyšný, rozumný, skromný, smělý,  sobecký, společenský, srdnatý, trpělivý, udatný, upřímný, ustrašený, vzteklý, zábavný,  zlý, zručný </a:t>
            </a:r>
          </a:p>
        </p:txBody>
      </p:sp>
    </p:spTree>
    <p:extLst>
      <p:ext uri="{BB962C8B-B14F-4D97-AF65-F5344CB8AC3E}">
        <p14:creationId xmlns:p14="http://schemas.microsoft.com/office/powerpoint/2010/main" val="4059847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807368"/>
          </a:xfrm>
        </p:spPr>
        <p:txBody>
          <a:bodyPr>
            <a:normAutofit/>
          </a:bodyPr>
          <a:lstStyle/>
          <a:p>
            <a:pPr algn="ctr"/>
            <a:r>
              <a:rPr lang="cs-CZ" sz="4400" b="1" dirty="0">
                <a:solidFill>
                  <a:schemeClr val="bg2">
                    <a:lumMod val="25000"/>
                  </a:schemeClr>
                </a:solidFill>
              </a:rPr>
              <a:t>Charakteristika literární postavy</a:t>
            </a:r>
          </a:p>
        </p:txBody>
      </p:sp>
      <p:sp>
        <p:nvSpPr>
          <p:cNvPr id="3" name="Zástupný symbol pro obsah 2"/>
          <p:cNvSpPr>
            <a:spLocks noGrp="1"/>
          </p:cNvSpPr>
          <p:nvPr>
            <p:ph idx="1"/>
          </p:nvPr>
        </p:nvSpPr>
        <p:spPr/>
        <p:txBody>
          <a:bodyPr>
            <a:normAutofit/>
          </a:bodyPr>
          <a:lstStyle/>
          <a:p>
            <a:pPr marL="0" indent="0" algn="ctr">
              <a:buNone/>
            </a:pPr>
            <a:endParaRPr lang="cs-CZ" sz="5400" b="1" dirty="0">
              <a:latin typeface="+mj-lt"/>
            </a:endParaRPr>
          </a:p>
          <a:p>
            <a:pPr marL="0" indent="0" algn="ctr">
              <a:buNone/>
            </a:pPr>
            <a:r>
              <a:rPr lang="cs-CZ" sz="5400" b="1" dirty="0">
                <a:solidFill>
                  <a:schemeClr val="bg2">
                    <a:lumMod val="50000"/>
                  </a:schemeClr>
                </a:solidFill>
                <a:latin typeface="+mj-lt"/>
              </a:rPr>
              <a:t>Jak správně napsat charakteristiku literární postavy</a:t>
            </a:r>
            <a:endParaRPr lang="cs-CZ" sz="5400" dirty="0">
              <a:solidFill>
                <a:schemeClr val="bg2">
                  <a:lumMod val="50000"/>
                </a:schemeClr>
              </a:solidFill>
              <a:latin typeface="+mj-lt"/>
            </a:endParaRPr>
          </a:p>
          <a:p>
            <a:pPr marL="0" indent="0">
              <a:buNone/>
            </a:pPr>
            <a:endParaRPr lang="cs-CZ" sz="6000" dirty="0">
              <a:latin typeface="+mj-lt"/>
            </a:endParaRPr>
          </a:p>
        </p:txBody>
      </p:sp>
    </p:spTree>
    <p:extLst>
      <p:ext uri="{BB962C8B-B14F-4D97-AF65-F5344CB8AC3E}">
        <p14:creationId xmlns:p14="http://schemas.microsoft.com/office/powerpoint/2010/main" val="707046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normAutofit fontScale="90000"/>
          </a:bodyPr>
          <a:lstStyle/>
          <a:p>
            <a:pPr algn="ctr"/>
            <a:r>
              <a:rPr lang="cs-CZ" sz="5400" b="1" dirty="0">
                <a:solidFill>
                  <a:schemeClr val="bg2">
                    <a:lumMod val="25000"/>
                  </a:schemeClr>
                </a:solidFill>
              </a:rPr>
              <a:t>Charakteristika literární postavy</a:t>
            </a:r>
            <a:endParaRPr lang="cs-CZ" dirty="0"/>
          </a:p>
        </p:txBody>
      </p:sp>
      <p:sp>
        <p:nvSpPr>
          <p:cNvPr id="3" name="Zástupný symbol pro obsah 2"/>
          <p:cNvSpPr>
            <a:spLocks noGrp="1"/>
          </p:cNvSpPr>
          <p:nvPr>
            <p:ph idx="1"/>
          </p:nvPr>
        </p:nvSpPr>
        <p:spPr>
          <a:xfrm>
            <a:off x="457200" y="1412776"/>
            <a:ext cx="8229600" cy="4911824"/>
          </a:xfrm>
        </p:spPr>
        <p:txBody>
          <a:bodyPr>
            <a:normAutofit fontScale="92500" lnSpcReduction="10000"/>
          </a:bodyPr>
          <a:lstStyle/>
          <a:p>
            <a:r>
              <a:rPr lang="cs-CZ" sz="2800" dirty="0">
                <a:latin typeface="Calibri" panose="020F0502020204030204" pitchFamily="34" charset="0"/>
                <a:cs typeface="Calibri" panose="020F0502020204030204" pitchFamily="34" charset="0"/>
              </a:rPr>
              <a:t>Základními předpoklady pro výborně napsanou práci jsou </a:t>
            </a:r>
            <a:r>
              <a:rPr lang="cs-CZ" sz="2800" b="1" dirty="0">
                <a:latin typeface="Calibri" panose="020F0502020204030204" pitchFamily="34" charset="0"/>
                <a:cs typeface="Calibri" panose="020F0502020204030204" pitchFamily="34" charset="0"/>
              </a:rPr>
              <a:t>bohatá slovní zásoba </a:t>
            </a:r>
            <a:r>
              <a:rPr lang="cs-CZ" sz="2800" dirty="0">
                <a:latin typeface="Calibri" panose="020F0502020204030204" pitchFamily="34" charset="0"/>
                <a:cs typeface="Calibri" panose="020F0502020204030204" pitchFamily="34" charset="0"/>
              </a:rPr>
              <a:t>a </a:t>
            </a:r>
            <a:r>
              <a:rPr lang="cs-CZ" sz="2800" b="1" dirty="0">
                <a:latin typeface="Calibri" panose="020F0502020204030204" pitchFamily="34" charset="0"/>
                <a:cs typeface="Calibri" panose="020F0502020204030204" pitchFamily="34" charset="0"/>
              </a:rPr>
              <a:t>dobrá znalost zvolené osobnosti</a:t>
            </a:r>
            <a:r>
              <a:rPr lang="cs-CZ" sz="2800" dirty="0">
                <a:latin typeface="Calibri" panose="020F0502020204030204" pitchFamily="34" charset="0"/>
                <a:cs typeface="Calibri" panose="020F0502020204030204" pitchFamily="34" charset="0"/>
              </a:rPr>
              <a:t>.</a:t>
            </a:r>
          </a:p>
          <a:p>
            <a:pPr marL="0" indent="0">
              <a:buNone/>
            </a:pPr>
            <a:endParaRPr lang="cs-CZ" sz="2800" dirty="0">
              <a:latin typeface="Calibri" panose="020F0502020204030204" pitchFamily="34" charset="0"/>
              <a:cs typeface="Calibri" panose="020F0502020204030204" pitchFamily="34" charset="0"/>
            </a:endParaRPr>
          </a:p>
          <a:p>
            <a:pPr marL="0" lvl="0" indent="0" algn="just">
              <a:buNone/>
            </a:pPr>
            <a:r>
              <a:rPr lang="cs-CZ" sz="2800" b="1" dirty="0">
                <a:solidFill>
                  <a:schemeClr val="bg2">
                    <a:lumMod val="50000"/>
                  </a:schemeClr>
                </a:solidFill>
                <a:latin typeface="Calibri" panose="020F0502020204030204" pitchFamily="34" charset="0"/>
                <a:cs typeface="Calibri" panose="020F0502020204030204" pitchFamily="34" charset="0"/>
              </a:rPr>
              <a:t>a)Výběr postavy</a:t>
            </a:r>
          </a:p>
          <a:p>
            <a:pPr algn="just"/>
            <a:r>
              <a:rPr lang="cs-CZ" sz="2800" dirty="0">
                <a:latin typeface="Calibri" panose="020F0502020204030204" pitchFamily="34" charset="0"/>
                <a:cs typeface="Calibri" panose="020F0502020204030204" pitchFamily="34" charset="0"/>
              </a:rPr>
              <a:t>Ze všeho nejdřív je potřeba vybrat si vhodného hrdinu. To není jednoduché. Nestačí zvolit si první sympatickou postavu, ale takovou, u které víme, jak vypadá, jak se chová v různých situacích, jak mluví, co má a nemá ráda, její zvyky či zlozvyky.</a:t>
            </a:r>
          </a:p>
          <a:p>
            <a:pPr algn="just"/>
            <a:r>
              <a:rPr lang="cs-CZ" sz="2800" dirty="0">
                <a:latin typeface="Calibri" panose="020F0502020204030204" pitchFamily="34" charset="0"/>
                <a:cs typeface="Calibri" panose="020F0502020204030204" pitchFamily="34" charset="0"/>
              </a:rPr>
              <a:t>Základ je mít přečtenou knihu s tímto hrdinou, znát příběh této postavy, včetně přátel i nepřátel, doby a prostředí.</a:t>
            </a:r>
          </a:p>
          <a:p>
            <a:pPr marL="0" indent="0">
              <a:buNone/>
            </a:pPr>
            <a:endParaRPr lang="cs-CZ" sz="2800" dirty="0">
              <a:latin typeface="+mj-lt"/>
            </a:endParaRPr>
          </a:p>
          <a:p>
            <a:pPr marL="2286000" lvl="8" indent="0">
              <a:buNone/>
            </a:pPr>
            <a:endParaRPr lang="cs-CZ" sz="2800" dirty="0"/>
          </a:p>
        </p:txBody>
      </p:sp>
    </p:spTree>
    <p:extLst>
      <p:ext uri="{BB962C8B-B14F-4D97-AF65-F5344CB8AC3E}">
        <p14:creationId xmlns:p14="http://schemas.microsoft.com/office/powerpoint/2010/main" val="2960279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dirty="0"/>
              <a:t> </a:t>
            </a:r>
            <a:r>
              <a:rPr lang="cs-CZ" sz="4800" b="1" dirty="0">
                <a:solidFill>
                  <a:schemeClr val="bg2">
                    <a:lumMod val="25000"/>
                  </a:schemeClr>
                </a:solidFill>
              </a:rPr>
              <a:t>Charakteristika literární postavy</a:t>
            </a:r>
            <a:endParaRPr lang="cs-CZ" dirty="0"/>
          </a:p>
        </p:txBody>
      </p:sp>
      <p:sp>
        <p:nvSpPr>
          <p:cNvPr id="4" name="Zástupný symbol pro obsah 3"/>
          <p:cNvSpPr>
            <a:spLocks noGrp="1"/>
          </p:cNvSpPr>
          <p:nvPr>
            <p:ph idx="1"/>
          </p:nvPr>
        </p:nvSpPr>
        <p:spPr>
          <a:xfrm>
            <a:off x="457200" y="1340768"/>
            <a:ext cx="8229600" cy="4983832"/>
          </a:xfrm>
        </p:spPr>
        <p:txBody>
          <a:bodyPr>
            <a:normAutofit fontScale="25000" lnSpcReduction="20000"/>
          </a:bodyPr>
          <a:lstStyle/>
          <a:p>
            <a:pPr marL="0" lvl="0" indent="0">
              <a:buNone/>
            </a:pPr>
            <a:r>
              <a:rPr lang="cs-CZ" sz="11200" b="1" dirty="0">
                <a:solidFill>
                  <a:schemeClr val="bg2">
                    <a:lumMod val="50000"/>
                  </a:schemeClr>
                </a:solidFill>
                <a:latin typeface="Calibri" panose="020F0502020204030204" pitchFamily="34" charset="0"/>
                <a:cs typeface="Calibri" panose="020F0502020204030204" pitchFamily="34" charset="0"/>
              </a:rPr>
              <a:t>b) Osnova</a:t>
            </a:r>
          </a:p>
          <a:p>
            <a:pPr marL="0" lvl="0" indent="0">
              <a:buNone/>
            </a:pPr>
            <a:endParaRPr lang="cs-CZ" sz="11200" dirty="0">
              <a:latin typeface="Calibri" panose="020F0502020204030204" pitchFamily="34" charset="0"/>
              <a:cs typeface="Calibri" panose="020F0502020204030204" pitchFamily="34" charset="0"/>
            </a:endParaRPr>
          </a:p>
          <a:p>
            <a:r>
              <a:rPr lang="cs-CZ" sz="11200" dirty="0">
                <a:latin typeface="Calibri" panose="020F0502020204030204" pitchFamily="34" charset="0"/>
                <a:cs typeface="Calibri" panose="020F0502020204030204" pitchFamily="34" charset="0"/>
              </a:rPr>
              <a:t>Abychom se neopakovali nebo nepřeskakovali z jedné věci na druhou, je nutné postavu logicky popisovat. K tomu potřebujeme promyšlenou osnovu. </a:t>
            </a:r>
          </a:p>
          <a:p>
            <a:pPr marL="0" indent="0">
              <a:buNone/>
            </a:pPr>
            <a:endParaRPr lang="cs-CZ" sz="11200" dirty="0">
              <a:latin typeface="Calibri" panose="020F0502020204030204" pitchFamily="34" charset="0"/>
              <a:cs typeface="Calibri" panose="020F0502020204030204" pitchFamily="34" charset="0"/>
            </a:endParaRPr>
          </a:p>
          <a:p>
            <a:r>
              <a:rPr lang="cs-CZ" sz="11200" dirty="0">
                <a:latin typeface="Calibri" panose="020F0502020204030204" pitchFamily="34" charset="0"/>
                <a:cs typeface="Calibri" panose="020F0502020204030204" pitchFamily="34" charset="0"/>
              </a:rPr>
              <a:t>Začínáme nejdůležitějšími informacemi o charakterizované postavě a pokračujeme těmi méně významnými. </a:t>
            </a:r>
          </a:p>
          <a:p>
            <a:pPr marL="0" indent="0">
              <a:buNone/>
            </a:pPr>
            <a:endParaRPr lang="cs-CZ" sz="11200" dirty="0">
              <a:latin typeface="Calibri" panose="020F0502020204030204" pitchFamily="34" charset="0"/>
              <a:cs typeface="Calibri" panose="020F0502020204030204" pitchFamily="34" charset="0"/>
            </a:endParaRPr>
          </a:p>
          <a:p>
            <a:r>
              <a:rPr lang="cs-CZ" sz="11200" dirty="0">
                <a:latin typeface="Calibri" panose="020F0502020204030204" pitchFamily="34" charset="0"/>
                <a:cs typeface="Calibri" panose="020F0502020204030204" pitchFamily="34" charset="0"/>
              </a:rPr>
              <a:t>Nakonec shrneme podstatné informace a vyjádříme svůj vlastní názor na našeho hrdinu.</a:t>
            </a:r>
          </a:p>
          <a:p>
            <a:endParaRPr lang="cs-CZ" sz="8000" dirty="0">
              <a:latin typeface="+mj-lt"/>
            </a:endParaRPr>
          </a:p>
          <a:p>
            <a:pPr marL="0" lvl="0" indent="0">
              <a:buNone/>
            </a:pPr>
            <a:r>
              <a:rPr lang="cs-CZ" sz="8000" dirty="0">
                <a:latin typeface="+mj-lt"/>
              </a:rPr>
              <a:t>	</a:t>
            </a:r>
            <a:endParaRPr lang="cs-CZ" dirty="0"/>
          </a:p>
        </p:txBody>
      </p:sp>
    </p:spTree>
    <p:extLst>
      <p:ext uri="{BB962C8B-B14F-4D97-AF65-F5344CB8AC3E}">
        <p14:creationId xmlns:p14="http://schemas.microsoft.com/office/powerpoint/2010/main" val="3802267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76672"/>
            <a:ext cx="8229600" cy="936104"/>
          </a:xfrm>
        </p:spPr>
        <p:txBody>
          <a:bodyPr>
            <a:normAutofit/>
          </a:bodyPr>
          <a:lstStyle/>
          <a:p>
            <a:pPr algn="ctr"/>
            <a:r>
              <a:rPr lang="cs-CZ" sz="4800" b="1" dirty="0"/>
              <a:t>Osnova</a:t>
            </a:r>
          </a:p>
        </p:txBody>
      </p:sp>
      <p:sp>
        <p:nvSpPr>
          <p:cNvPr id="3" name="Zástupný symbol pro obsah 2"/>
          <p:cNvSpPr>
            <a:spLocks noGrp="1"/>
          </p:cNvSpPr>
          <p:nvPr>
            <p:ph idx="1"/>
          </p:nvPr>
        </p:nvSpPr>
        <p:spPr>
          <a:xfrm>
            <a:off x="457200" y="1700808"/>
            <a:ext cx="8229600" cy="4752528"/>
          </a:xfrm>
        </p:spPr>
        <p:txBody>
          <a:bodyPr>
            <a:normAutofit fontScale="85000" lnSpcReduction="20000"/>
          </a:bodyPr>
          <a:lstStyle/>
          <a:p>
            <a:pPr marL="0" lvl="0" indent="0">
              <a:buNone/>
            </a:pPr>
            <a:r>
              <a:rPr lang="cs-CZ" sz="2800" dirty="0">
                <a:latin typeface="+mj-lt"/>
              </a:rPr>
              <a:t>	</a:t>
            </a:r>
            <a:r>
              <a:rPr lang="cs-CZ" sz="2800" b="1" dirty="0">
                <a:solidFill>
                  <a:schemeClr val="bg2">
                    <a:lumMod val="50000"/>
                  </a:schemeClr>
                </a:solidFill>
                <a:latin typeface="Calibri" panose="020F0502020204030204" pitchFamily="34" charset="0"/>
                <a:cs typeface="Calibri" panose="020F0502020204030204" pitchFamily="34" charset="0"/>
              </a:rPr>
              <a:t>1. Úvod</a:t>
            </a:r>
          </a:p>
          <a:p>
            <a:pPr lvl="0"/>
            <a:r>
              <a:rPr lang="cs-CZ" sz="2800" dirty="0">
                <a:latin typeface="Calibri" panose="020F0502020204030204" pitchFamily="34" charset="0"/>
                <a:cs typeface="Calibri" panose="020F0502020204030204" pitchFamily="34" charset="0"/>
              </a:rPr>
              <a:t>Seznámení s postavou</a:t>
            </a:r>
          </a:p>
          <a:p>
            <a:endParaRPr lang="cs-CZ" sz="2800" dirty="0">
              <a:latin typeface="Calibri" panose="020F0502020204030204" pitchFamily="34" charset="0"/>
              <a:cs typeface="Calibri" panose="020F0502020204030204" pitchFamily="34" charset="0"/>
            </a:endParaRPr>
          </a:p>
          <a:p>
            <a:pPr marL="0" lvl="0" indent="0">
              <a:buNone/>
            </a:pPr>
            <a:r>
              <a:rPr lang="cs-CZ" sz="2800" dirty="0">
                <a:latin typeface="Calibri" panose="020F0502020204030204" pitchFamily="34" charset="0"/>
                <a:cs typeface="Calibri" panose="020F0502020204030204" pitchFamily="34" charset="0"/>
              </a:rPr>
              <a:t>	</a:t>
            </a:r>
            <a:r>
              <a:rPr lang="cs-CZ" sz="2800" b="1" dirty="0">
                <a:solidFill>
                  <a:schemeClr val="bg2">
                    <a:lumMod val="50000"/>
                  </a:schemeClr>
                </a:solidFill>
                <a:latin typeface="Calibri" panose="020F0502020204030204" pitchFamily="34" charset="0"/>
                <a:cs typeface="Calibri" panose="020F0502020204030204" pitchFamily="34" charset="0"/>
              </a:rPr>
              <a:t>2. Stať</a:t>
            </a:r>
          </a:p>
          <a:p>
            <a:pPr lvl="0"/>
            <a:r>
              <a:rPr lang="cs-CZ" sz="2800" dirty="0">
                <a:latin typeface="Calibri" panose="020F0502020204030204" pitchFamily="34" charset="0"/>
                <a:cs typeface="Calibri" panose="020F0502020204030204" pitchFamily="34" charset="0"/>
              </a:rPr>
              <a:t>Zařazení postavy do knihy</a:t>
            </a:r>
          </a:p>
          <a:p>
            <a:pPr lvl="0"/>
            <a:r>
              <a:rPr lang="cs-CZ" sz="2800" dirty="0">
                <a:latin typeface="Calibri" panose="020F0502020204030204" pitchFamily="34" charset="0"/>
                <a:cs typeface="Calibri" panose="020F0502020204030204" pitchFamily="34" charset="0"/>
              </a:rPr>
              <a:t>Vnější charakteristika (vzhled)</a:t>
            </a:r>
          </a:p>
          <a:p>
            <a:pPr lvl="0"/>
            <a:r>
              <a:rPr lang="cs-CZ" sz="2800" dirty="0">
                <a:latin typeface="Calibri" panose="020F0502020204030204" pitchFamily="34" charset="0"/>
                <a:cs typeface="Calibri" panose="020F0502020204030204" pitchFamily="34" charset="0"/>
              </a:rPr>
              <a:t>Vnitřní charakteristika (povahové vlastnosti, vztah postavy k druhým lidem či okolí)</a:t>
            </a:r>
          </a:p>
          <a:p>
            <a:pPr marL="0" indent="0">
              <a:buNone/>
            </a:pPr>
            <a:endParaRPr lang="cs-CZ" sz="2800" dirty="0">
              <a:latin typeface="Calibri" panose="020F0502020204030204" pitchFamily="34" charset="0"/>
              <a:cs typeface="Calibri" panose="020F0502020204030204" pitchFamily="34" charset="0"/>
            </a:endParaRPr>
          </a:p>
          <a:p>
            <a:pPr marL="0" lvl="0" indent="0">
              <a:buNone/>
            </a:pPr>
            <a:r>
              <a:rPr lang="cs-CZ" sz="2800" dirty="0">
                <a:latin typeface="Calibri" panose="020F0502020204030204" pitchFamily="34" charset="0"/>
                <a:cs typeface="Calibri" panose="020F0502020204030204" pitchFamily="34" charset="0"/>
              </a:rPr>
              <a:t>	</a:t>
            </a:r>
            <a:r>
              <a:rPr lang="cs-CZ" sz="2800" b="1" dirty="0">
                <a:solidFill>
                  <a:schemeClr val="bg2">
                    <a:lumMod val="50000"/>
                  </a:schemeClr>
                </a:solidFill>
                <a:latin typeface="Calibri" panose="020F0502020204030204" pitchFamily="34" charset="0"/>
                <a:cs typeface="Calibri" panose="020F0502020204030204" pitchFamily="34" charset="0"/>
              </a:rPr>
              <a:t>3. Závěr</a:t>
            </a:r>
            <a:r>
              <a:rPr lang="cs-CZ" sz="2800" dirty="0">
                <a:latin typeface="Calibri" panose="020F0502020204030204" pitchFamily="34" charset="0"/>
                <a:cs typeface="Calibri" panose="020F0502020204030204" pitchFamily="34" charset="0"/>
              </a:rPr>
              <a:t> </a:t>
            </a:r>
          </a:p>
          <a:p>
            <a:pPr lvl="0"/>
            <a:r>
              <a:rPr lang="cs-CZ" sz="2800" dirty="0">
                <a:latin typeface="Calibri" panose="020F0502020204030204" pitchFamily="34" charset="0"/>
                <a:cs typeface="Calibri" panose="020F0502020204030204" pitchFamily="34" charset="0"/>
              </a:rPr>
              <a:t>Shrnutí hlavních rysů</a:t>
            </a:r>
          </a:p>
          <a:p>
            <a:pPr lvl="0"/>
            <a:r>
              <a:rPr lang="cs-CZ" sz="2800" dirty="0">
                <a:latin typeface="Calibri" panose="020F0502020204030204" pitchFamily="34" charset="0"/>
                <a:cs typeface="Calibri" panose="020F0502020204030204" pitchFamily="34" charset="0"/>
              </a:rPr>
              <a:t>Vlastní názor na postavu</a:t>
            </a:r>
          </a:p>
          <a:p>
            <a:pPr marL="0" indent="0">
              <a:buNone/>
            </a:pPr>
            <a:endParaRPr lang="cs-CZ" dirty="0"/>
          </a:p>
        </p:txBody>
      </p:sp>
    </p:spTree>
    <p:extLst>
      <p:ext uri="{BB962C8B-B14F-4D97-AF65-F5344CB8AC3E}">
        <p14:creationId xmlns:p14="http://schemas.microsoft.com/office/powerpoint/2010/main" val="1246287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4F86BD00-20E0-4808-A9A8-D52D328A8383}"/>
              </a:ext>
            </a:extLst>
          </p:cNvPr>
          <p:cNvSpPr>
            <a:spLocks noGrp="1"/>
          </p:cNvSpPr>
          <p:nvPr>
            <p:ph type="title"/>
          </p:nvPr>
        </p:nvSpPr>
        <p:spPr>
          <a:xfrm>
            <a:off x="457200" y="704088"/>
            <a:ext cx="8229600" cy="780696"/>
          </a:xfrm>
        </p:spPr>
        <p:txBody>
          <a:bodyPr>
            <a:normAutofit/>
          </a:bodyPr>
          <a:lstStyle/>
          <a:p>
            <a:pPr algn="ctr"/>
            <a:r>
              <a:rPr lang="cs-CZ" sz="4800" b="1" dirty="0"/>
              <a:t>Úvod</a:t>
            </a:r>
          </a:p>
        </p:txBody>
      </p:sp>
      <p:sp>
        <p:nvSpPr>
          <p:cNvPr id="3" name="Zástupný symbol pro obsah 2"/>
          <p:cNvSpPr>
            <a:spLocks noGrp="1"/>
          </p:cNvSpPr>
          <p:nvPr>
            <p:ph idx="1"/>
          </p:nvPr>
        </p:nvSpPr>
        <p:spPr>
          <a:xfrm>
            <a:off x="457200" y="1772816"/>
            <a:ext cx="8229600" cy="4551784"/>
          </a:xfrm>
        </p:spPr>
        <p:txBody>
          <a:bodyPr>
            <a:normAutofit/>
          </a:bodyPr>
          <a:lstStyle/>
          <a:p>
            <a:endParaRPr lang="cs-CZ" sz="2800" dirty="0">
              <a:latin typeface="+mj-lt"/>
            </a:endParaRPr>
          </a:p>
          <a:p>
            <a:r>
              <a:rPr lang="cs-CZ" sz="2800" dirty="0">
                <a:latin typeface="+mj-lt"/>
              </a:rPr>
              <a:t>V úvodu sdělíme jméno charakterizované postavy a název knihy, ze které pochází. </a:t>
            </a:r>
          </a:p>
          <a:p>
            <a:r>
              <a:rPr lang="cs-CZ" sz="2800" dirty="0">
                <a:latin typeface="+mj-lt"/>
              </a:rPr>
              <a:t>Nezapomeneme na autora a literární žánr daného literárního díla. </a:t>
            </a:r>
          </a:p>
          <a:p>
            <a:r>
              <a:rPr lang="cs-CZ" sz="2800" dirty="0">
                <a:latin typeface="+mj-lt"/>
              </a:rPr>
              <a:t>Pokud je to pro postavu důležité, lze více přiblížit dobu, ve které kniha vznikla, nebo se zmínit o spisovateli. </a:t>
            </a:r>
          </a:p>
          <a:p>
            <a:r>
              <a:rPr lang="cs-CZ" sz="2800" dirty="0">
                <a:latin typeface="+mj-lt"/>
              </a:rPr>
              <a:t>Jednou či dvěma větami můžeme zmínit obsah knihy.</a:t>
            </a:r>
          </a:p>
          <a:p>
            <a:pPr marL="0" indent="0" algn="ctr">
              <a:buNone/>
            </a:pPr>
            <a:endParaRPr lang="cs-CZ" sz="4800" b="1" dirty="0">
              <a:solidFill>
                <a:schemeClr val="bg2">
                  <a:lumMod val="2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62122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4F86BD00-20E0-4808-A9A8-D52D328A8383}"/>
              </a:ext>
            </a:extLst>
          </p:cNvPr>
          <p:cNvSpPr>
            <a:spLocks noGrp="1"/>
          </p:cNvSpPr>
          <p:nvPr>
            <p:ph type="title"/>
          </p:nvPr>
        </p:nvSpPr>
        <p:spPr>
          <a:xfrm>
            <a:off x="457200" y="404664"/>
            <a:ext cx="8229600" cy="792088"/>
          </a:xfrm>
        </p:spPr>
        <p:txBody>
          <a:bodyPr>
            <a:normAutofit/>
          </a:bodyPr>
          <a:lstStyle/>
          <a:p>
            <a:pPr algn="ctr"/>
            <a:r>
              <a:rPr lang="cs-CZ" sz="4800" b="1" dirty="0"/>
              <a:t>Stať</a:t>
            </a:r>
          </a:p>
        </p:txBody>
      </p:sp>
      <p:sp>
        <p:nvSpPr>
          <p:cNvPr id="3" name="Zástupný symbol pro obsah 2"/>
          <p:cNvSpPr>
            <a:spLocks noGrp="1"/>
          </p:cNvSpPr>
          <p:nvPr>
            <p:ph idx="1"/>
          </p:nvPr>
        </p:nvSpPr>
        <p:spPr>
          <a:xfrm>
            <a:off x="457200" y="1124744"/>
            <a:ext cx="8229600" cy="5544616"/>
          </a:xfrm>
        </p:spPr>
        <p:txBody>
          <a:bodyPr>
            <a:normAutofit fontScale="32500" lnSpcReduction="20000"/>
          </a:bodyPr>
          <a:lstStyle/>
          <a:p>
            <a:endParaRPr lang="cs-CZ" sz="2800" dirty="0">
              <a:latin typeface="+mj-lt"/>
            </a:endParaRPr>
          </a:p>
          <a:p>
            <a:r>
              <a:rPr lang="cs-CZ" sz="7400" dirty="0">
                <a:latin typeface="Calibri" panose="020F0502020204030204" pitchFamily="34" charset="0"/>
                <a:cs typeface="Calibri" panose="020F0502020204030204" pitchFamily="34" charset="0"/>
              </a:rPr>
              <a:t>V této části zařadíme hrdinu do kontextu knihy – zda jde o hlavní, nebo vedlejší postavu, určíme, kde a kdy se příběh odehrává.</a:t>
            </a:r>
          </a:p>
          <a:p>
            <a:pPr marL="0" indent="0">
              <a:buNone/>
            </a:pPr>
            <a:endParaRPr lang="cs-CZ" sz="7400" dirty="0">
              <a:latin typeface="Calibri" panose="020F0502020204030204" pitchFamily="34" charset="0"/>
              <a:cs typeface="Calibri" panose="020F0502020204030204" pitchFamily="34" charset="0"/>
            </a:endParaRPr>
          </a:p>
          <a:p>
            <a:r>
              <a:rPr lang="cs-CZ" sz="7400" dirty="0">
                <a:latin typeface="Calibri" panose="020F0502020204030204" pitchFamily="34" charset="0"/>
                <a:cs typeface="Calibri" panose="020F0502020204030204" pitchFamily="34" charset="0"/>
              </a:rPr>
              <a:t>Dále popíšeme, jak literární postava vypadá. Patří sem postava, výška, stáří, oblečení, účes, styl a další významné rysy vzhledu, lze uvést např. typická gesta nebo často oblékané barvy nebo materiály.</a:t>
            </a:r>
          </a:p>
          <a:p>
            <a:pPr marL="0" indent="0">
              <a:buNone/>
            </a:pPr>
            <a:endParaRPr lang="cs-CZ" sz="7400" dirty="0">
              <a:latin typeface="Calibri" panose="020F0502020204030204" pitchFamily="34" charset="0"/>
              <a:cs typeface="Calibri" panose="020F0502020204030204" pitchFamily="34" charset="0"/>
            </a:endParaRPr>
          </a:p>
          <a:p>
            <a:r>
              <a:rPr lang="cs-CZ" sz="7400" dirty="0">
                <a:latin typeface="Calibri" panose="020F0502020204030204" pitchFamily="34" charset="0"/>
                <a:cs typeface="Calibri" panose="020F0502020204030204" pitchFamily="34" charset="0"/>
              </a:rPr>
              <a:t>Nakonec uvedeme vnitřní charakteristiku hrdiny, zaměříme se na jeho povahu. Postava může být např. veselá, kamarádská, samotářská nebo závistivá. Povahu nemusíme popisovat přímým pojmenováním, ale také pomocí činů tohoto hrdiny. Důležitou součástí je i chování postavy k okolí. Zde se může lišit její chování mezi blízkými a jednání na veřejnosti. Zde stojí za pozornost i to, zda se povaha postavy mění v průběhu děje, nebo zůstává stejná.</a:t>
            </a:r>
          </a:p>
          <a:p>
            <a:pPr marL="0" indent="0" algn="ctr">
              <a:buNone/>
            </a:pPr>
            <a:endParaRPr lang="cs-CZ" sz="4800" b="1" dirty="0">
              <a:solidFill>
                <a:schemeClr val="bg2">
                  <a:lumMod val="2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9708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4F86BD00-20E0-4808-A9A8-D52D328A8383}"/>
              </a:ext>
            </a:extLst>
          </p:cNvPr>
          <p:cNvSpPr>
            <a:spLocks noGrp="1"/>
          </p:cNvSpPr>
          <p:nvPr>
            <p:ph type="title"/>
          </p:nvPr>
        </p:nvSpPr>
        <p:spPr>
          <a:xfrm>
            <a:off x="457200" y="404664"/>
            <a:ext cx="8229600" cy="792088"/>
          </a:xfrm>
        </p:spPr>
        <p:txBody>
          <a:bodyPr>
            <a:normAutofit/>
          </a:bodyPr>
          <a:lstStyle/>
          <a:p>
            <a:pPr algn="ctr"/>
            <a:r>
              <a:rPr lang="cs-CZ" sz="4800" b="1" dirty="0"/>
              <a:t>Závěr</a:t>
            </a:r>
          </a:p>
        </p:txBody>
      </p:sp>
      <p:sp>
        <p:nvSpPr>
          <p:cNvPr id="3" name="Zástupný symbol pro obsah 2"/>
          <p:cNvSpPr>
            <a:spLocks noGrp="1"/>
          </p:cNvSpPr>
          <p:nvPr>
            <p:ph idx="1"/>
          </p:nvPr>
        </p:nvSpPr>
        <p:spPr>
          <a:xfrm>
            <a:off x="457200" y="1124744"/>
            <a:ext cx="8229600" cy="4896544"/>
          </a:xfrm>
        </p:spPr>
        <p:txBody>
          <a:bodyPr>
            <a:normAutofit/>
          </a:bodyPr>
          <a:lstStyle/>
          <a:p>
            <a:endParaRPr lang="cs-CZ" sz="2800" dirty="0">
              <a:latin typeface="+mj-lt"/>
            </a:endParaRPr>
          </a:p>
          <a:p>
            <a:r>
              <a:rPr lang="cs-CZ" sz="2800" dirty="0">
                <a:latin typeface="Calibri" panose="020F0502020204030204" pitchFamily="34" charset="0"/>
                <a:cs typeface="Calibri" panose="020F0502020204030204" pitchFamily="34" charset="0"/>
              </a:rPr>
              <a:t>Na závěr shrneme hlavní poznatky. </a:t>
            </a:r>
          </a:p>
          <a:p>
            <a:pPr marL="0" indent="0">
              <a:buNone/>
            </a:pPr>
            <a:endParaRPr lang="cs-CZ" sz="2800" dirty="0">
              <a:latin typeface="Calibri" panose="020F0502020204030204" pitchFamily="34" charset="0"/>
              <a:cs typeface="Calibri" panose="020F0502020204030204" pitchFamily="34" charset="0"/>
            </a:endParaRPr>
          </a:p>
          <a:p>
            <a:r>
              <a:rPr lang="cs-CZ" sz="2800" dirty="0">
                <a:latin typeface="Calibri" panose="020F0502020204030204" pitchFamily="34" charset="0"/>
                <a:cs typeface="Calibri" panose="020F0502020204030204" pitchFamily="34" charset="0"/>
              </a:rPr>
              <a:t>Popíšeme, co se nám na našem hrdinovi líbilo, nelíbilo, v čem bychom se mu chtěli podobat, čeho bychom se chtěli vyvarovat.</a:t>
            </a:r>
          </a:p>
          <a:p>
            <a:pPr marL="0" indent="0">
              <a:buNone/>
            </a:pPr>
            <a:endParaRPr lang="cs-CZ" sz="4800" b="1" dirty="0">
              <a:solidFill>
                <a:schemeClr val="bg2">
                  <a:lumMod val="2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17564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4F86BD00-20E0-4808-A9A8-D52D328A8383}"/>
              </a:ext>
            </a:extLst>
          </p:cNvPr>
          <p:cNvSpPr>
            <a:spLocks noGrp="1"/>
          </p:cNvSpPr>
          <p:nvPr>
            <p:ph type="title"/>
          </p:nvPr>
        </p:nvSpPr>
        <p:spPr>
          <a:xfrm>
            <a:off x="457200" y="404664"/>
            <a:ext cx="8229600" cy="792088"/>
          </a:xfrm>
        </p:spPr>
        <p:txBody>
          <a:bodyPr>
            <a:normAutofit/>
          </a:bodyPr>
          <a:lstStyle/>
          <a:p>
            <a:pPr algn="ctr"/>
            <a:r>
              <a:rPr lang="cs-CZ" sz="4800" b="1" dirty="0">
                <a:solidFill>
                  <a:schemeClr val="bg2">
                    <a:lumMod val="25000"/>
                  </a:schemeClr>
                </a:solidFill>
              </a:rPr>
              <a:t>Charakteristika literární postavy</a:t>
            </a:r>
            <a:endParaRPr lang="cs-CZ" sz="4800" b="1" dirty="0"/>
          </a:p>
        </p:txBody>
      </p:sp>
      <p:sp>
        <p:nvSpPr>
          <p:cNvPr id="3" name="Zástupný symbol pro obsah 2"/>
          <p:cNvSpPr>
            <a:spLocks noGrp="1"/>
          </p:cNvSpPr>
          <p:nvPr>
            <p:ph idx="1"/>
          </p:nvPr>
        </p:nvSpPr>
        <p:spPr>
          <a:xfrm>
            <a:off x="457200" y="1124744"/>
            <a:ext cx="8229600" cy="4896544"/>
          </a:xfrm>
        </p:spPr>
        <p:txBody>
          <a:bodyPr>
            <a:normAutofit/>
          </a:bodyPr>
          <a:lstStyle/>
          <a:p>
            <a:endParaRPr lang="cs-CZ" sz="2800" dirty="0">
              <a:latin typeface="+mj-lt"/>
            </a:endParaRPr>
          </a:p>
          <a:p>
            <a:pPr marL="0" lvl="0" indent="0">
              <a:buNone/>
            </a:pPr>
            <a:r>
              <a:rPr lang="cs-CZ" sz="2800" b="1" dirty="0">
                <a:solidFill>
                  <a:schemeClr val="bg2">
                    <a:lumMod val="50000"/>
                  </a:schemeClr>
                </a:solidFill>
                <a:latin typeface="Calibri" panose="020F0502020204030204" pitchFamily="34" charset="0"/>
                <a:cs typeface="Calibri" panose="020F0502020204030204" pitchFamily="34" charset="0"/>
              </a:rPr>
              <a:t>c) Rozdíl mezi popisem a charakteristikou</a:t>
            </a:r>
          </a:p>
          <a:p>
            <a:pPr marL="0" indent="0">
              <a:buNone/>
            </a:pPr>
            <a:endParaRPr lang="cs-CZ" sz="2800" dirty="0">
              <a:latin typeface="Calibri" panose="020F0502020204030204" pitchFamily="34" charset="0"/>
              <a:cs typeface="Calibri" panose="020F0502020204030204" pitchFamily="34" charset="0"/>
            </a:endParaRPr>
          </a:p>
          <a:p>
            <a:r>
              <a:rPr lang="cs-CZ" sz="2800" dirty="0">
                <a:latin typeface="Calibri" panose="020F0502020204030204" pitchFamily="34" charset="0"/>
                <a:cs typeface="Calibri" panose="020F0502020204030204" pitchFamily="34" charset="0"/>
              </a:rPr>
              <a:t>Častou chybou u charakteristiky je sklouznutí k popisu. </a:t>
            </a:r>
          </a:p>
          <a:p>
            <a:r>
              <a:rPr lang="cs-CZ" sz="2800" dirty="0">
                <a:latin typeface="Calibri" panose="020F0502020204030204" pitchFamily="34" charset="0"/>
                <a:cs typeface="Calibri" panose="020F0502020204030204" pitchFamily="34" charset="0"/>
              </a:rPr>
              <a:t>Charakteristika zkoumá postavu jak navenek, tak i zevnitř. </a:t>
            </a:r>
          </a:p>
          <a:p>
            <a:r>
              <a:rPr lang="cs-CZ" sz="2800" dirty="0">
                <a:latin typeface="Calibri" panose="020F0502020204030204" pitchFamily="34" charset="0"/>
                <a:cs typeface="Calibri" panose="020F0502020204030204" pitchFamily="34" charset="0"/>
              </a:rPr>
              <a:t>Všímá si povahových vlastností a vztahů s ostatními lidmi.</a:t>
            </a:r>
          </a:p>
          <a:p>
            <a:pPr marL="0" indent="0">
              <a:buNone/>
            </a:pPr>
            <a:r>
              <a:rPr lang="cs-CZ" sz="2800" dirty="0">
                <a:latin typeface="Calibri" panose="020F0502020204030204" pitchFamily="34" charset="0"/>
                <a:cs typeface="Calibri" panose="020F0502020204030204" pitchFamily="34" charset="0"/>
              </a:rPr>
              <a:t> </a:t>
            </a:r>
          </a:p>
          <a:p>
            <a:pPr marL="0" indent="0">
              <a:buNone/>
            </a:pPr>
            <a:endParaRPr lang="cs-CZ" sz="4800" b="1" dirty="0">
              <a:solidFill>
                <a:schemeClr val="bg2">
                  <a:lumMod val="2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12684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240</TotalTime>
  <Words>761</Words>
  <Application>Microsoft Office PowerPoint</Application>
  <PresentationFormat>Předvádění na obrazovce (4:3)</PresentationFormat>
  <Paragraphs>84</Paragraphs>
  <Slides>12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Calibri</vt:lpstr>
      <vt:lpstr>Constantia</vt:lpstr>
      <vt:lpstr>Wingdings 2</vt:lpstr>
      <vt:lpstr>Tok</vt:lpstr>
      <vt:lpstr>Prezentace aplikace PowerPoint</vt:lpstr>
      <vt:lpstr>Charakteristika literární postavy</vt:lpstr>
      <vt:lpstr>Charakteristika literární postavy</vt:lpstr>
      <vt:lpstr> Charakteristika literární postavy</vt:lpstr>
      <vt:lpstr>Osnova</vt:lpstr>
      <vt:lpstr>Úvod</vt:lpstr>
      <vt:lpstr>Stať</vt:lpstr>
      <vt:lpstr>Závěr</vt:lpstr>
      <vt:lpstr>Charakteristika literární postavy</vt:lpstr>
      <vt:lpstr>Charakteristika literární postavy</vt:lpstr>
      <vt:lpstr> Nabídka jazykových prostředků</vt:lpstr>
      <vt:lpstr>Vlastnosti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Iveta</dc:creator>
  <cp:lastModifiedBy>Světluše Pospíšilová</cp:lastModifiedBy>
  <cp:revision>22</cp:revision>
  <dcterms:created xsi:type="dcterms:W3CDTF">2013-05-02T15:37:52Z</dcterms:created>
  <dcterms:modified xsi:type="dcterms:W3CDTF">2020-12-06T19:54:30Z</dcterms:modified>
</cp:coreProperties>
</file>